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57" r:id="rId3"/>
    <p:sldId id="292" r:id="rId4"/>
    <p:sldId id="293" r:id="rId5"/>
    <p:sldId id="301" r:id="rId6"/>
    <p:sldId id="295" r:id="rId7"/>
    <p:sldId id="294" r:id="rId8"/>
    <p:sldId id="296" r:id="rId9"/>
    <p:sldId id="297" r:id="rId10"/>
    <p:sldId id="287" r:id="rId11"/>
    <p:sldId id="298" r:id="rId12"/>
    <p:sldId id="299" r:id="rId13"/>
    <p:sldId id="300"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9819"/>
    <p:restoredTop sz="96327"/>
  </p:normalViewPr>
  <p:slideViewPr>
    <p:cSldViewPr snapToGrid="0" snapToObjects="1">
      <p:cViewPr varScale="1">
        <p:scale>
          <a:sx n="38" d="100"/>
          <a:sy n="38" d="100"/>
        </p:scale>
        <p:origin x="208" y="2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F22A-8C10-F54E-B845-52DEF6D5E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ECB2E3-2613-074E-8DAD-0D72493C1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D51E53-C84B-2A42-8F21-893BFD24CECB}"/>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5" name="Footer Placeholder 4">
            <a:extLst>
              <a:ext uri="{FF2B5EF4-FFF2-40B4-BE49-F238E27FC236}">
                <a16:creationId xmlns:a16="http://schemas.microsoft.com/office/drawing/2014/main" id="{7E1CFE36-CB77-D04B-9FAB-DBDC3128C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85475-C1C6-F945-9682-D9EA0C80FF4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75953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3C84-4225-3542-A123-02C89DFC9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ACA5D-8C36-3149-9D6F-8B6D3C689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84658-B695-5A41-89FF-3C9C3EA0311A}"/>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5" name="Footer Placeholder 4">
            <a:extLst>
              <a:ext uri="{FF2B5EF4-FFF2-40B4-BE49-F238E27FC236}">
                <a16:creationId xmlns:a16="http://schemas.microsoft.com/office/drawing/2014/main" id="{FDFF9E4F-DFEF-3447-A7F9-1561D6244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FF8A1-34E6-F846-A4F7-490C2AD0A150}"/>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26625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DD27D-5324-A347-A115-87872C3F29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58C4F6-FDF7-994B-8188-D3F933A23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47476-6C7C-F646-BC7A-11059C78F5B5}"/>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5" name="Footer Placeholder 4">
            <a:extLst>
              <a:ext uri="{FF2B5EF4-FFF2-40B4-BE49-F238E27FC236}">
                <a16:creationId xmlns:a16="http://schemas.microsoft.com/office/drawing/2014/main" id="{A50CCA84-4A4B-604A-8DEC-8DE9B03EA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46DDC-3BE8-4548-B895-9AD43A53BC65}"/>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67030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1076-32C2-0B4F-96BC-DD7F80128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E5BCC6-8B28-6247-A46F-6D60FC04DB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F0B47-723A-074D-8191-7FF16CF29A7B}"/>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5" name="Footer Placeholder 4">
            <a:extLst>
              <a:ext uri="{FF2B5EF4-FFF2-40B4-BE49-F238E27FC236}">
                <a16:creationId xmlns:a16="http://schemas.microsoft.com/office/drawing/2014/main" id="{5C31238C-E1A2-324F-921E-39E4E75DC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36A2F-1BF0-0447-BB47-E7DC42DAF10C}"/>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89714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611D3-2108-AA41-BEB0-11D596C210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1818DA-6BAE-A846-BC8C-491710C51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EBB841-29D5-BD49-8A82-AEA0FA1AD39F}"/>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5" name="Footer Placeholder 4">
            <a:extLst>
              <a:ext uri="{FF2B5EF4-FFF2-40B4-BE49-F238E27FC236}">
                <a16:creationId xmlns:a16="http://schemas.microsoft.com/office/drawing/2014/main" id="{040259DC-7FFA-8049-99E0-97DBEB6A6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36242-3E23-BF4B-97CE-1984D1BC9550}"/>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0899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4807-B660-AB4F-8557-61E09F7F5A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FF5B7-4F28-1845-A144-2B541AD259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E3C7E0-E92E-BE43-9263-D62DF0537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9176A4-FB18-144E-B95E-B1A0E0550FE2}"/>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6" name="Footer Placeholder 5">
            <a:extLst>
              <a:ext uri="{FF2B5EF4-FFF2-40B4-BE49-F238E27FC236}">
                <a16:creationId xmlns:a16="http://schemas.microsoft.com/office/drawing/2014/main" id="{1B35688D-6E51-DA43-839E-3C9809945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8D1B54-4D76-8F4A-8E46-20EBF1F21C71}"/>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53699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75AF-EF99-1F47-943B-79150D7477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F92872-B96A-274D-A460-C3FC281BD9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16E260-260A-744E-8B0F-8FEB98709E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30B77A-FF22-7B49-A26A-53FEFACEB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60CE9-CA3A-6E45-B2B7-9BA20FE32D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341495-C598-2F46-8540-0515D39DA117}"/>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8" name="Footer Placeholder 7">
            <a:extLst>
              <a:ext uri="{FF2B5EF4-FFF2-40B4-BE49-F238E27FC236}">
                <a16:creationId xmlns:a16="http://schemas.microsoft.com/office/drawing/2014/main" id="{1063E89B-1F25-CF43-8B62-07B6EABC6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C26748-0A86-C24B-A868-862E64EBF3C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80624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0D21-AAC5-4B45-90FC-2A5466B3CB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B79CD9-004C-4048-9714-E67E68C23B0D}"/>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4" name="Footer Placeholder 3">
            <a:extLst>
              <a:ext uri="{FF2B5EF4-FFF2-40B4-BE49-F238E27FC236}">
                <a16:creationId xmlns:a16="http://schemas.microsoft.com/office/drawing/2014/main" id="{145352F7-E1E1-D740-9D58-A3C483E1A6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DDEB5D-6D5A-9844-8978-5DE9142D0BB6}"/>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243259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5927B-F80B-B340-8229-0991CC09AE1B}"/>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3" name="Footer Placeholder 2">
            <a:extLst>
              <a:ext uri="{FF2B5EF4-FFF2-40B4-BE49-F238E27FC236}">
                <a16:creationId xmlns:a16="http://schemas.microsoft.com/office/drawing/2014/main" id="{DA4B3E43-A782-C248-9018-4C6D69B070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3CAAD1-AA7B-CE48-86A7-8D153B303219}"/>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69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3A46-FC97-EB49-AD08-252155957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D99AA7-66B7-9B40-A69A-F22BFAE20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1BD8A3-B2AD-F949-B372-B1EC5903A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BE7E9-CB88-7042-9409-FB86AFF2CF08}"/>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6" name="Footer Placeholder 5">
            <a:extLst>
              <a:ext uri="{FF2B5EF4-FFF2-40B4-BE49-F238E27FC236}">
                <a16:creationId xmlns:a16="http://schemas.microsoft.com/office/drawing/2014/main" id="{1FBF8727-071A-4244-8E41-A2A8AF14AD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5091B-3A91-6C48-8997-83438A99772F}"/>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05373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E459-18FB-3F43-9365-3B4F9B3E51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5652CB-DCA6-594A-A10F-5246220EF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76FB3F6-614A-C84E-A64F-523A89AB5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6BA37-0297-FC4E-AD89-726AFCFFC63B}"/>
              </a:ext>
            </a:extLst>
          </p:cNvPr>
          <p:cNvSpPr>
            <a:spLocks noGrp="1"/>
          </p:cNvSpPr>
          <p:nvPr>
            <p:ph type="dt" sz="half" idx="10"/>
          </p:nvPr>
        </p:nvSpPr>
        <p:spPr/>
        <p:txBody>
          <a:bodyPr/>
          <a:lstStyle/>
          <a:p>
            <a:fld id="{B71B662E-C36F-CF4F-AED6-4BCAB2495315}" type="datetimeFigureOut">
              <a:rPr lang="en-US" smtClean="0"/>
              <a:t>4/26/20</a:t>
            </a:fld>
            <a:endParaRPr lang="en-US"/>
          </a:p>
        </p:txBody>
      </p:sp>
      <p:sp>
        <p:nvSpPr>
          <p:cNvPr id="6" name="Footer Placeholder 5">
            <a:extLst>
              <a:ext uri="{FF2B5EF4-FFF2-40B4-BE49-F238E27FC236}">
                <a16:creationId xmlns:a16="http://schemas.microsoft.com/office/drawing/2014/main" id="{6B245F55-07ED-B14B-A004-592A94F64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98535-97ED-FB42-B30C-4FF28747B85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264429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D50D8-300E-D149-A516-9C4BF1C1B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D5BB402-E36B-474D-9D0C-2D8A3A5C5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40CB3B-E591-7549-80D9-23002DD3B1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Book" panose="02000503020000020003" pitchFamily="2" charset="0"/>
              </a:defRPr>
            </a:lvl1pPr>
          </a:lstStyle>
          <a:p>
            <a:fld id="{B71B662E-C36F-CF4F-AED6-4BCAB2495315}" type="datetimeFigureOut">
              <a:rPr lang="en-US" smtClean="0"/>
              <a:pPr/>
              <a:t>4/26/20</a:t>
            </a:fld>
            <a:endParaRPr lang="en-US" dirty="0"/>
          </a:p>
        </p:txBody>
      </p:sp>
      <p:sp>
        <p:nvSpPr>
          <p:cNvPr id="5" name="Footer Placeholder 4">
            <a:extLst>
              <a:ext uri="{FF2B5EF4-FFF2-40B4-BE49-F238E27FC236}">
                <a16:creationId xmlns:a16="http://schemas.microsoft.com/office/drawing/2014/main" id="{6743C925-9B2D-6342-94E0-083113F586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Book" panose="02000503020000020003" pitchFamily="2" charset="0"/>
              </a:defRPr>
            </a:lvl1pPr>
          </a:lstStyle>
          <a:p>
            <a:r>
              <a:rPr lang="en-US" dirty="0"/>
              <a:t>Footer</a:t>
            </a:r>
          </a:p>
        </p:txBody>
      </p:sp>
      <p:sp>
        <p:nvSpPr>
          <p:cNvPr id="6" name="Slide Number Placeholder 5">
            <a:extLst>
              <a:ext uri="{FF2B5EF4-FFF2-40B4-BE49-F238E27FC236}">
                <a16:creationId xmlns:a16="http://schemas.microsoft.com/office/drawing/2014/main" id="{64F11B35-F5D1-1841-983E-04B5D2CB4A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Book" panose="02000503020000020003" pitchFamily="2" charset="0"/>
              </a:defRPr>
            </a:lvl1pPr>
          </a:lstStyle>
          <a:p>
            <a:fld id="{7B4C2C9F-DC14-134B-A2D6-6DC4EFD47F61}" type="slidenum">
              <a:rPr lang="en-US" smtClean="0"/>
              <a:pPr/>
              <a:t>‹#›</a:t>
            </a:fld>
            <a:endParaRPr lang="en-US" dirty="0"/>
          </a:p>
        </p:txBody>
      </p:sp>
    </p:spTree>
    <p:extLst>
      <p:ext uri="{BB962C8B-B14F-4D97-AF65-F5344CB8AC3E}">
        <p14:creationId xmlns:p14="http://schemas.microsoft.com/office/powerpoint/2010/main" val="35753546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Avenir Black"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poy.org/index.php?s=WinningImage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elegraph.co.uk/news/2018/04/27/photographer-disqualified-wildlife-competition-winning-picture/" TargetMode="External"/><Relationship Id="rId2" Type="http://schemas.openxmlformats.org/officeDocument/2006/relationships/hyperlink" Target="https://www.boredpanda.com/examples-media-truth-manipulation/?utm_source=google&amp;utm_medium=organic&amp;utm_campaign=organic" TargetMode="External"/><Relationship Id="rId1" Type="http://schemas.openxmlformats.org/officeDocument/2006/relationships/slideLayout" Target="../slideLayouts/slideLayout2.xml"/><Relationship Id="rId5" Type="http://schemas.openxmlformats.org/officeDocument/2006/relationships/hyperlink" Target="http://www.alteredimagesbdc.org/" TargetMode="External"/><Relationship Id="rId4" Type="http://schemas.openxmlformats.org/officeDocument/2006/relationships/hyperlink" Target="https://petapixel.com/2017/05/08/ambiguity-pressing-shutter-ethics-photojournalis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644255" y="3429000"/>
            <a:ext cx="8944588" cy="1208198"/>
          </a:xfrm>
        </p:spPr>
        <p:txBody>
          <a:bodyPr>
            <a:noAutofit/>
          </a:bodyPr>
          <a:lstStyle/>
          <a:p>
            <a:pPr algn="l"/>
            <a:r>
              <a:rPr lang="en-US" sz="8000" dirty="0"/>
              <a:t>Journalistic </a:t>
            </a:r>
            <a:r>
              <a:rPr lang="en-US" sz="8000" dirty="0">
                <a:solidFill>
                  <a:srgbClr val="C00000"/>
                </a:solidFill>
              </a:rPr>
              <a:t>ethics</a:t>
            </a:r>
            <a:r>
              <a:rPr lang="en-US" sz="8000" dirty="0"/>
              <a:t> &amp; visual </a:t>
            </a:r>
            <a:r>
              <a:rPr lang="en-US" sz="8000" dirty="0">
                <a:solidFill>
                  <a:srgbClr val="C00000"/>
                </a:solidFill>
              </a:rPr>
              <a:t>literacy</a:t>
            </a:r>
          </a:p>
        </p:txBody>
      </p:sp>
    </p:spTree>
    <p:extLst>
      <p:ext uri="{BB962C8B-B14F-4D97-AF65-F5344CB8AC3E}">
        <p14:creationId xmlns:p14="http://schemas.microsoft.com/office/powerpoint/2010/main" val="291547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1150883" y="1328708"/>
            <a:ext cx="9890234" cy="1208198"/>
          </a:xfrm>
          <a:noFill/>
        </p:spPr>
        <p:txBody>
          <a:bodyPr>
            <a:normAutofit/>
          </a:bodyPr>
          <a:lstStyle/>
          <a:p>
            <a:pPr algn="l"/>
            <a:r>
              <a:rPr lang="en-US" dirty="0"/>
              <a:t>In-class</a:t>
            </a:r>
            <a:r>
              <a:rPr lang="en-US" dirty="0">
                <a:solidFill>
                  <a:schemeClr val="bg1"/>
                </a:solidFill>
              </a:rPr>
              <a:t> </a:t>
            </a:r>
            <a:r>
              <a:rPr lang="en-US" dirty="0">
                <a:solidFill>
                  <a:srgbClr val="C00000"/>
                </a:solidFill>
              </a:rPr>
              <a:t>activity</a:t>
            </a:r>
          </a:p>
        </p:txBody>
      </p:sp>
      <p:sp>
        <p:nvSpPr>
          <p:cNvPr id="4" name="TextBox 3">
            <a:extLst>
              <a:ext uri="{FF2B5EF4-FFF2-40B4-BE49-F238E27FC236}">
                <a16:creationId xmlns:a16="http://schemas.microsoft.com/office/drawing/2014/main" id="{9BC5A6C2-E4E5-234B-A57C-185EC6CE32B8}"/>
              </a:ext>
            </a:extLst>
          </p:cNvPr>
          <p:cNvSpPr txBox="1"/>
          <p:nvPr/>
        </p:nvSpPr>
        <p:spPr>
          <a:xfrm>
            <a:off x="1150883" y="2791621"/>
            <a:ext cx="10131972" cy="221599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To better understand all the different aspects of a photograph, we will be analyzing one</a:t>
            </a:r>
          </a:p>
          <a:p>
            <a:pPr marL="457200" indent="-457200">
              <a:spcAft>
                <a:spcPts val="1200"/>
              </a:spcAft>
              <a:buFont typeface="Arial" panose="020B0604020202020204" pitchFamily="34" charset="0"/>
              <a:buChar char="•"/>
            </a:pPr>
            <a:r>
              <a:rPr lang="en-US" sz="3200" dirty="0">
                <a:latin typeface="Avenir Book" panose="02000503020000020003" pitchFamily="2" charset="0"/>
              </a:rPr>
              <a:t>You will be answering the questions on the worksheet, and we will discuss it at the end.</a:t>
            </a:r>
          </a:p>
        </p:txBody>
      </p:sp>
    </p:spTree>
    <p:extLst>
      <p:ext uri="{BB962C8B-B14F-4D97-AF65-F5344CB8AC3E}">
        <p14:creationId xmlns:p14="http://schemas.microsoft.com/office/powerpoint/2010/main" val="2117032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1150883" y="1328708"/>
            <a:ext cx="9890234" cy="1208198"/>
          </a:xfrm>
          <a:noFill/>
        </p:spPr>
        <p:txBody>
          <a:bodyPr>
            <a:normAutofit/>
          </a:bodyPr>
          <a:lstStyle/>
          <a:p>
            <a:pPr algn="l"/>
            <a:r>
              <a:rPr lang="en-US" dirty="0"/>
              <a:t>Directions</a:t>
            </a:r>
            <a:endParaRPr lang="en-US" dirty="0">
              <a:solidFill>
                <a:srgbClr val="C00000"/>
              </a:solidFill>
            </a:endParaRPr>
          </a:p>
        </p:txBody>
      </p:sp>
      <p:sp>
        <p:nvSpPr>
          <p:cNvPr id="4" name="TextBox 3">
            <a:extLst>
              <a:ext uri="{FF2B5EF4-FFF2-40B4-BE49-F238E27FC236}">
                <a16:creationId xmlns:a16="http://schemas.microsoft.com/office/drawing/2014/main" id="{9BC5A6C2-E4E5-234B-A57C-185EC6CE32B8}"/>
              </a:ext>
            </a:extLst>
          </p:cNvPr>
          <p:cNvSpPr txBox="1"/>
          <p:nvPr/>
        </p:nvSpPr>
        <p:spPr>
          <a:xfrm>
            <a:off x="1030014" y="2672189"/>
            <a:ext cx="10131972" cy="270843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I will show you a photo, and without knowing the caption or any information on it, you will fill out the worksheet.</a:t>
            </a:r>
          </a:p>
          <a:p>
            <a:pPr marL="457200" indent="-457200">
              <a:spcAft>
                <a:spcPts val="1200"/>
              </a:spcAft>
              <a:buFont typeface="Arial" panose="020B0604020202020204" pitchFamily="34" charset="0"/>
              <a:buChar char="•"/>
            </a:pPr>
            <a:r>
              <a:rPr lang="en-US" sz="3200" dirty="0">
                <a:latin typeface="Avenir Book" panose="02000503020000020003" pitchFamily="2" charset="0"/>
              </a:rPr>
              <a:t>Then, we will all come together, I will read out the caption and we will talk about what you all noticed</a:t>
            </a:r>
          </a:p>
        </p:txBody>
      </p:sp>
    </p:spTree>
    <p:extLst>
      <p:ext uri="{BB962C8B-B14F-4D97-AF65-F5344CB8AC3E}">
        <p14:creationId xmlns:p14="http://schemas.microsoft.com/office/powerpoint/2010/main" val="2017957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19931" y="577429"/>
            <a:ext cx="9890234" cy="1208198"/>
          </a:xfrm>
          <a:noFill/>
        </p:spPr>
        <p:txBody>
          <a:bodyPr>
            <a:normAutofit/>
          </a:bodyPr>
          <a:lstStyle/>
          <a:p>
            <a:pPr algn="l"/>
            <a:r>
              <a:rPr lang="en-US" dirty="0"/>
              <a:t>In-class</a:t>
            </a:r>
            <a:r>
              <a:rPr lang="en-US" dirty="0">
                <a:solidFill>
                  <a:schemeClr val="bg1"/>
                </a:solidFill>
              </a:rPr>
              <a:t> </a:t>
            </a:r>
            <a:r>
              <a:rPr lang="en-US" dirty="0">
                <a:solidFill>
                  <a:srgbClr val="C00000"/>
                </a:solidFill>
              </a:rPr>
              <a:t>activity</a:t>
            </a:r>
          </a:p>
        </p:txBody>
      </p:sp>
      <p:sp>
        <p:nvSpPr>
          <p:cNvPr id="4" name="TextBox 3">
            <a:extLst>
              <a:ext uri="{FF2B5EF4-FFF2-40B4-BE49-F238E27FC236}">
                <a16:creationId xmlns:a16="http://schemas.microsoft.com/office/drawing/2014/main" id="{9BC5A6C2-E4E5-234B-A57C-185EC6CE32B8}"/>
              </a:ext>
            </a:extLst>
          </p:cNvPr>
          <p:cNvSpPr txBox="1"/>
          <p:nvPr/>
        </p:nvSpPr>
        <p:spPr>
          <a:xfrm>
            <a:off x="699062" y="1886178"/>
            <a:ext cx="10131972" cy="4493538"/>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solidFill>
                  <a:srgbClr val="C00000"/>
                </a:solidFill>
                <a:latin typeface="Avenir Book" panose="02000503020000020003" pitchFamily="2" charset="0"/>
                <a:hlinkClick r:id="rId2">
                  <a:extLst>
                    <a:ext uri="{A12FA001-AC4F-418D-AE19-62706E023703}">
                      <ahyp:hlinkClr xmlns:ahyp="http://schemas.microsoft.com/office/drawing/2018/hyperlinkcolor" val="tx"/>
                    </a:ext>
                  </a:extLst>
                </a:hlinkClick>
              </a:rPr>
              <a:t>College Photographer of the Year </a:t>
            </a:r>
            <a:r>
              <a:rPr lang="en-US" sz="3200" dirty="0">
                <a:latin typeface="Avenir Book" panose="02000503020000020003" pitchFamily="2" charset="0"/>
              </a:rPr>
              <a:t>is an annual photo contest for university students. </a:t>
            </a:r>
          </a:p>
          <a:p>
            <a:pPr marL="457200" indent="-457200">
              <a:spcAft>
                <a:spcPts val="1200"/>
              </a:spcAft>
              <a:buFont typeface="Arial" panose="020B0604020202020204" pitchFamily="34" charset="0"/>
              <a:buChar char="•"/>
            </a:pPr>
            <a:r>
              <a:rPr lang="en-US" sz="3200" dirty="0">
                <a:latin typeface="Avenir Book" panose="02000503020000020003" pitchFamily="2" charset="0"/>
              </a:rPr>
              <a:t>Every year, the judges sit in a row and are given buttons to either press “in” or “out” for an image.</a:t>
            </a:r>
          </a:p>
          <a:p>
            <a:pPr marL="457200" indent="-457200">
              <a:spcAft>
                <a:spcPts val="1200"/>
              </a:spcAft>
              <a:buFont typeface="Arial" panose="020B0604020202020204" pitchFamily="34" charset="0"/>
              <a:buChar char="•"/>
            </a:pPr>
            <a:r>
              <a:rPr lang="en-US" sz="3200" dirty="0">
                <a:latin typeface="Avenir Book" panose="02000503020000020003" pitchFamily="2" charset="0"/>
              </a:rPr>
              <a:t>As the rounds of judging continue, the number of judges who say “in” to the photo increase. </a:t>
            </a:r>
          </a:p>
          <a:p>
            <a:pPr marL="457200" indent="-457200">
              <a:spcAft>
                <a:spcPts val="1200"/>
              </a:spcAft>
              <a:buFont typeface="Arial" panose="020B0604020202020204" pitchFamily="34" charset="0"/>
              <a:buChar char="•"/>
            </a:pPr>
            <a:r>
              <a:rPr lang="en-US" sz="3200" dirty="0">
                <a:latin typeface="Avenir Book" panose="02000503020000020003" pitchFamily="2" charset="0"/>
              </a:rPr>
              <a:t>Today, we will become the judges for the competition </a:t>
            </a:r>
          </a:p>
        </p:txBody>
      </p:sp>
    </p:spTree>
    <p:extLst>
      <p:ext uri="{BB962C8B-B14F-4D97-AF65-F5344CB8AC3E}">
        <p14:creationId xmlns:p14="http://schemas.microsoft.com/office/powerpoint/2010/main" val="271506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647030" y="423068"/>
            <a:ext cx="9890234" cy="1208198"/>
          </a:xfrm>
          <a:noFill/>
        </p:spPr>
        <p:txBody>
          <a:bodyPr>
            <a:normAutofit/>
          </a:bodyPr>
          <a:lstStyle/>
          <a:p>
            <a:pPr algn="l"/>
            <a:r>
              <a:rPr lang="en-US" dirty="0"/>
              <a:t>Directions</a:t>
            </a:r>
            <a:endParaRPr lang="en-US" dirty="0">
              <a:solidFill>
                <a:srgbClr val="C00000"/>
              </a:solidFill>
            </a:endParaRPr>
          </a:p>
        </p:txBody>
      </p:sp>
      <p:sp>
        <p:nvSpPr>
          <p:cNvPr id="4" name="TextBox 3">
            <a:extLst>
              <a:ext uri="{FF2B5EF4-FFF2-40B4-BE49-F238E27FC236}">
                <a16:creationId xmlns:a16="http://schemas.microsoft.com/office/drawing/2014/main" id="{9BC5A6C2-E4E5-234B-A57C-185EC6CE32B8}"/>
              </a:ext>
            </a:extLst>
          </p:cNvPr>
          <p:cNvSpPr txBox="1"/>
          <p:nvPr/>
        </p:nvSpPr>
        <p:spPr>
          <a:xfrm>
            <a:off x="647030" y="1627370"/>
            <a:ext cx="8841775" cy="470898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latin typeface="Avenir Book" panose="02000503020000020003" pitchFamily="2" charset="0"/>
              </a:rPr>
              <a:t>I will be showing you images from a single category in the contest. Three will have won 1</a:t>
            </a:r>
            <a:r>
              <a:rPr lang="en-US" sz="2800" baseline="30000" dirty="0">
                <a:latin typeface="Avenir Book" panose="02000503020000020003" pitchFamily="2" charset="0"/>
              </a:rPr>
              <a:t>st</a:t>
            </a:r>
            <a:r>
              <a:rPr lang="en-US" sz="2800" dirty="0">
                <a:latin typeface="Avenir Book" panose="02000503020000020003" pitchFamily="2" charset="0"/>
              </a:rPr>
              <a:t>, 2</a:t>
            </a:r>
            <a:r>
              <a:rPr lang="en-US" sz="2800" baseline="30000" dirty="0">
                <a:latin typeface="Avenir Book" panose="02000503020000020003" pitchFamily="2" charset="0"/>
              </a:rPr>
              <a:t>nd</a:t>
            </a:r>
            <a:r>
              <a:rPr lang="en-US" sz="2800" dirty="0">
                <a:latin typeface="Avenir Book" panose="02000503020000020003" pitchFamily="2" charset="0"/>
              </a:rPr>
              <a:t>, or 3</a:t>
            </a:r>
            <a:r>
              <a:rPr lang="en-US" sz="2800" baseline="30000" dirty="0">
                <a:latin typeface="Avenir Book" panose="02000503020000020003" pitchFamily="2" charset="0"/>
              </a:rPr>
              <a:t>rd</a:t>
            </a:r>
            <a:r>
              <a:rPr lang="en-US" sz="2800" dirty="0">
                <a:latin typeface="Avenir Book" panose="02000503020000020003" pitchFamily="2" charset="0"/>
              </a:rPr>
              <a:t>, and others will have won “award of excellences, “ which means the judges acknowledged they liked them but not enough to award them higher.</a:t>
            </a:r>
          </a:p>
          <a:p>
            <a:pPr marL="457200" indent="-457200">
              <a:spcAft>
                <a:spcPts val="1200"/>
              </a:spcAft>
              <a:buFont typeface="Arial" panose="020B0604020202020204" pitchFamily="34" charset="0"/>
              <a:buChar char="•"/>
            </a:pPr>
            <a:r>
              <a:rPr lang="en-US" sz="2800" dirty="0">
                <a:latin typeface="Avenir Book" panose="02000503020000020003" pitchFamily="2" charset="0"/>
              </a:rPr>
              <a:t>You will vote either “in” or “out” by raising your hand, and each time we vote for a photo, the number of students who vote “in” will increase.</a:t>
            </a:r>
          </a:p>
          <a:p>
            <a:pPr marL="457200" indent="-457200">
              <a:spcAft>
                <a:spcPts val="1200"/>
              </a:spcAft>
              <a:buFont typeface="Arial" panose="020B0604020202020204" pitchFamily="34" charset="0"/>
              <a:buChar char="•"/>
            </a:pPr>
            <a:r>
              <a:rPr lang="en-US" sz="2800" dirty="0">
                <a:latin typeface="Avenir Book" panose="02000503020000020003" pitchFamily="2" charset="0"/>
              </a:rPr>
              <a:t>You will have the chance to discuss with one another who you think wins gold, silver and bronze.</a:t>
            </a:r>
          </a:p>
        </p:txBody>
      </p:sp>
    </p:spTree>
    <p:extLst>
      <p:ext uri="{BB962C8B-B14F-4D97-AF65-F5344CB8AC3E}">
        <p14:creationId xmlns:p14="http://schemas.microsoft.com/office/powerpoint/2010/main" val="118625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66068" y="712888"/>
            <a:ext cx="9890234" cy="1208198"/>
          </a:xfrm>
          <a:noFill/>
        </p:spPr>
        <p:txBody>
          <a:bodyPr>
            <a:normAutofit/>
          </a:bodyPr>
          <a:lstStyle/>
          <a:p>
            <a:pPr algn="l"/>
            <a:r>
              <a:rPr lang="en-US" dirty="0">
                <a:solidFill>
                  <a:srgbClr val="C00000"/>
                </a:solidFill>
              </a:rPr>
              <a:t>Home</a:t>
            </a:r>
            <a:r>
              <a:rPr lang="en-US" dirty="0"/>
              <a:t>work</a:t>
            </a:r>
          </a:p>
        </p:txBody>
      </p:sp>
      <p:sp>
        <p:nvSpPr>
          <p:cNvPr id="4" name="TextBox 3">
            <a:extLst>
              <a:ext uri="{FF2B5EF4-FFF2-40B4-BE49-F238E27FC236}">
                <a16:creationId xmlns:a16="http://schemas.microsoft.com/office/drawing/2014/main" id="{9BC5A6C2-E4E5-234B-A57C-185EC6CE32B8}"/>
              </a:ext>
            </a:extLst>
          </p:cNvPr>
          <p:cNvSpPr txBox="1"/>
          <p:nvPr/>
        </p:nvSpPr>
        <p:spPr>
          <a:xfrm>
            <a:off x="745199" y="2151727"/>
            <a:ext cx="10131972" cy="301621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You will be given a specific prompt</a:t>
            </a:r>
          </a:p>
          <a:p>
            <a:pPr marL="457200" indent="-457200">
              <a:spcAft>
                <a:spcPts val="1200"/>
              </a:spcAft>
              <a:buFont typeface="Arial" panose="020B0604020202020204" pitchFamily="34" charset="0"/>
              <a:buChar char="•"/>
            </a:pPr>
            <a:r>
              <a:rPr lang="en-US" sz="3200" dirty="0">
                <a:latin typeface="Avenir Book" panose="02000503020000020003" pitchFamily="2" charset="0"/>
              </a:rPr>
              <a:t>With the prompt in mind, you must create photos that can reflect or convey it. </a:t>
            </a:r>
          </a:p>
          <a:p>
            <a:pPr marL="457200" indent="-457200">
              <a:spcAft>
                <a:spcPts val="1200"/>
              </a:spcAft>
              <a:buFont typeface="Arial" panose="020B0604020202020204" pitchFamily="34" charset="0"/>
              <a:buChar char="•"/>
            </a:pPr>
            <a:r>
              <a:rPr lang="en-US" sz="3200" dirty="0">
                <a:latin typeface="Avenir Book" panose="02000503020000020003" pitchFamily="2" charset="0"/>
              </a:rPr>
              <a:t>Aim for around 10 different images.</a:t>
            </a:r>
            <a:r>
              <a:rPr lang="en-US" sz="3200" dirty="0">
                <a:latin typeface="Avenir Next" panose="020B0503020202020204" pitchFamily="34" charset="0"/>
              </a:rPr>
              <a:t> </a:t>
            </a:r>
          </a:p>
          <a:p>
            <a:pPr marL="457200" indent="-457200">
              <a:spcAft>
                <a:spcPts val="1200"/>
              </a:spcAft>
              <a:buFont typeface="Arial" panose="020B0604020202020204" pitchFamily="34" charset="0"/>
              <a:buChar char="•"/>
            </a:pPr>
            <a:endParaRPr lang="en-US" sz="3200" u="sng" dirty="0">
              <a:latin typeface="Avenir Next" panose="020B0503020202020204" pitchFamily="34" charset="0"/>
            </a:endParaRPr>
          </a:p>
        </p:txBody>
      </p:sp>
    </p:spTree>
    <p:extLst>
      <p:ext uri="{BB962C8B-B14F-4D97-AF65-F5344CB8AC3E}">
        <p14:creationId xmlns:p14="http://schemas.microsoft.com/office/powerpoint/2010/main" val="416688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773899" y="1446752"/>
            <a:ext cx="9890234" cy="1208198"/>
          </a:xfrm>
          <a:noFill/>
        </p:spPr>
        <p:txBody>
          <a:bodyPr>
            <a:normAutofit/>
          </a:bodyPr>
          <a:lstStyle/>
          <a:p>
            <a:pPr algn="l"/>
            <a:r>
              <a:rPr lang="en-US" dirty="0"/>
              <a:t>Photo </a:t>
            </a:r>
            <a:r>
              <a:rPr lang="en-US" dirty="0">
                <a:solidFill>
                  <a:srgbClr val="C00000"/>
                </a:solidFill>
              </a:rPr>
              <a:t>manipulation</a:t>
            </a:r>
          </a:p>
        </p:txBody>
      </p:sp>
      <p:sp>
        <p:nvSpPr>
          <p:cNvPr id="4" name="TextBox 3">
            <a:extLst>
              <a:ext uri="{FF2B5EF4-FFF2-40B4-BE49-F238E27FC236}">
                <a16:creationId xmlns:a16="http://schemas.microsoft.com/office/drawing/2014/main" id="{9BC5A6C2-E4E5-234B-A57C-185EC6CE32B8}"/>
              </a:ext>
            </a:extLst>
          </p:cNvPr>
          <p:cNvSpPr txBox="1"/>
          <p:nvPr/>
        </p:nvSpPr>
        <p:spPr>
          <a:xfrm>
            <a:off x="773899" y="3014333"/>
            <a:ext cx="10131972" cy="286232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The idea of “photoshopping” images to make them more appeal or interesting</a:t>
            </a:r>
          </a:p>
          <a:p>
            <a:pPr marL="457200" indent="-457200">
              <a:spcAft>
                <a:spcPts val="1200"/>
              </a:spcAft>
              <a:buFont typeface="Arial" panose="020B0604020202020204" pitchFamily="34" charset="0"/>
              <a:buChar char="•"/>
            </a:pPr>
            <a:r>
              <a:rPr lang="en-US" sz="3200" dirty="0">
                <a:latin typeface="Avenir Book" panose="02000503020000020003" pitchFamily="2" charset="0"/>
              </a:rPr>
              <a:t>Out job as photojournalists is to document </a:t>
            </a:r>
            <a:r>
              <a:rPr lang="en-US" sz="3200" b="1" i="1" dirty="0">
                <a:solidFill>
                  <a:srgbClr val="C00000"/>
                </a:solidFill>
                <a:latin typeface="Avenir Black Oblique" panose="02000503020000020003" pitchFamily="2" charset="0"/>
              </a:rPr>
              <a:t>reality</a:t>
            </a:r>
            <a:r>
              <a:rPr lang="en-US" sz="3200" dirty="0">
                <a:latin typeface="Avenir Book" panose="02000503020000020003" pitchFamily="2" charset="0"/>
              </a:rPr>
              <a:t>, so distorting the truth is unethical</a:t>
            </a:r>
            <a:endParaRPr lang="en-US" sz="3200" b="1" i="1" dirty="0">
              <a:solidFill>
                <a:srgbClr val="C00000"/>
              </a:solidFill>
              <a:latin typeface="Avenir Black Oblique" panose="02000503020000020003" pitchFamily="2" charset="0"/>
            </a:endParaRPr>
          </a:p>
          <a:p>
            <a:pPr marL="457200" indent="-457200">
              <a:spcAft>
                <a:spcPts val="1200"/>
              </a:spcAft>
              <a:buFont typeface="Arial" panose="020B0604020202020204" pitchFamily="34" charset="0"/>
              <a:buChar char="•"/>
            </a:pPr>
            <a:endParaRPr lang="en-US" sz="3200" u="sng" dirty="0">
              <a:latin typeface="Avenir Next" panose="020B0503020202020204" pitchFamily="34" charset="0"/>
            </a:endParaRPr>
          </a:p>
        </p:txBody>
      </p:sp>
    </p:spTree>
    <p:extLst>
      <p:ext uri="{BB962C8B-B14F-4D97-AF65-F5344CB8AC3E}">
        <p14:creationId xmlns:p14="http://schemas.microsoft.com/office/powerpoint/2010/main" val="205242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40640" y="514486"/>
            <a:ext cx="9890234" cy="1208198"/>
          </a:xfrm>
          <a:noFill/>
        </p:spPr>
        <p:txBody>
          <a:bodyPr>
            <a:normAutofit/>
          </a:bodyPr>
          <a:lstStyle/>
          <a:p>
            <a:pPr algn="l"/>
            <a:r>
              <a:rPr lang="en-US" dirty="0"/>
              <a:t>Scenario:</a:t>
            </a:r>
            <a:endParaRPr lang="en-US" dirty="0">
              <a:solidFill>
                <a:srgbClr val="C00000"/>
              </a:solidFill>
            </a:endParaRPr>
          </a:p>
        </p:txBody>
      </p:sp>
      <p:sp>
        <p:nvSpPr>
          <p:cNvPr id="4" name="TextBox 3">
            <a:extLst>
              <a:ext uri="{FF2B5EF4-FFF2-40B4-BE49-F238E27FC236}">
                <a16:creationId xmlns:a16="http://schemas.microsoft.com/office/drawing/2014/main" id="{9BC5A6C2-E4E5-234B-A57C-185EC6CE32B8}"/>
              </a:ext>
            </a:extLst>
          </p:cNvPr>
          <p:cNvSpPr txBox="1"/>
          <p:nvPr/>
        </p:nvSpPr>
        <p:spPr>
          <a:xfrm>
            <a:off x="1030014" y="1968741"/>
            <a:ext cx="10131972" cy="418576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You’re at your friend Mary’s home to document what her life is like during the weekend. She sits in her living watching TV and she asks you, “It’s getting kind of dark in here. Do you want me to turn on the lights?” </a:t>
            </a:r>
          </a:p>
          <a:p>
            <a:pPr marL="457200" indent="-457200">
              <a:spcAft>
                <a:spcPts val="1200"/>
              </a:spcAft>
              <a:buFont typeface="Arial" panose="020B0604020202020204" pitchFamily="34" charset="0"/>
              <a:buChar char="•"/>
            </a:pPr>
            <a:r>
              <a:rPr lang="en-US" sz="3200" dirty="0">
                <a:latin typeface="Avenir Book" panose="02000503020000020003" pitchFamily="2" charset="0"/>
              </a:rPr>
              <a:t>Do you say yes because it’ll make it easier for you to photographer her, or do you say no because she wouldn’t have turned them on if you weren’t there? </a:t>
            </a:r>
            <a:endParaRPr lang="en-US" sz="3200" u="sng" dirty="0">
              <a:latin typeface="Avenir Next" panose="020B0503020202020204" pitchFamily="34" charset="0"/>
            </a:endParaRPr>
          </a:p>
        </p:txBody>
      </p:sp>
    </p:spTree>
    <p:extLst>
      <p:ext uri="{BB962C8B-B14F-4D97-AF65-F5344CB8AC3E}">
        <p14:creationId xmlns:p14="http://schemas.microsoft.com/office/powerpoint/2010/main" val="323107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40640" y="514486"/>
            <a:ext cx="9890234" cy="1208198"/>
          </a:xfrm>
          <a:noFill/>
        </p:spPr>
        <p:txBody>
          <a:bodyPr>
            <a:normAutofit/>
          </a:bodyPr>
          <a:lstStyle/>
          <a:p>
            <a:pPr algn="l"/>
            <a:r>
              <a:rPr lang="en-US" dirty="0"/>
              <a:t>Answer:</a:t>
            </a:r>
            <a:endParaRPr lang="en-US" dirty="0">
              <a:solidFill>
                <a:srgbClr val="C00000"/>
              </a:solidFill>
            </a:endParaRPr>
          </a:p>
        </p:txBody>
      </p:sp>
      <p:sp>
        <p:nvSpPr>
          <p:cNvPr id="4" name="TextBox 3">
            <a:extLst>
              <a:ext uri="{FF2B5EF4-FFF2-40B4-BE49-F238E27FC236}">
                <a16:creationId xmlns:a16="http://schemas.microsoft.com/office/drawing/2014/main" id="{9BC5A6C2-E4E5-234B-A57C-185EC6CE32B8}"/>
              </a:ext>
            </a:extLst>
          </p:cNvPr>
          <p:cNvSpPr txBox="1"/>
          <p:nvPr/>
        </p:nvSpPr>
        <p:spPr>
          <a:xfrm>
            <a:off x="1030014" y="1968741"/>
            <a:ext cx="10131972" cy="221599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Short answer is no</a:t>
            </a:r>
          </a:p>
          <a:p>
            <a:pPr marL="457200" indent="-457200">
              <a:spcAft>
                <a:spcPts val="1200"/>
              </a:spcAft>
              <a:buFont typeface="Arial" panose="020B0604020202020204" pitchFamily="34" charset="0"/>
              <a:buChar char="•"/>
            </a:pPr>
            <a:r>
              <a:rPr lang="en-US" sz="3200" dirty="0">
                <a:latin typeface="Avenir Book" panose="02000503020000020003" pitchFamily="2" charset="0"/>
              </a:rPr>
              <a:t>If she turns on the lights because of you and not because she was going to herself, you’re warping what is real</a:t>
            </a:r>
          </a:p>
        </p:txBody>
      </p:sp>
    </p:spTree>
    <p:extLst>
      <p:ext uri="{BB962C8B-B14F-4D97-AF65-F5344CB8AC3E}">
        <p14:creationId xmlns:p14="http://schemas.microsoft.com/office/powerpoint/2010/main" val="97815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E2AAA-E68E-E34C-8567-09AE46AC8D05}"/>
              </a:ext>
            </a:extLst>
          </p:cNvPr>
          <p:cNvSpPr>
            <a:spLocks noGrp="1"/>
          </p:cNvSpPr>
          <p:nvPr>
            <p:ph idx="1"/>
          </p:nvPr>
        </p:nvSpPr>
        <p:spPr>
          <a:xfrm>
            <a:off x="838200" y="924222"/>
            <a:ext cx="10515600" cy="5009556"/>
          </a:xfrm>
        </p:spPr>
        <p:txBody>
          <a:bodyPr>
            <a:normAutofit/>
          </a:bodyPr>
          <a:lstStyle/>
          <a:p>
            <a:pPr marL="0" indent="0">
              <a:buNone/>
            </a:pPr>
            <a:r>
              <a:rPr lang="en-US" sz="6000" b="1" dirty="0">
                <a:solidFill>
                  <a:srgbClr val="C00000"/>
                </a:solidFill>
                <a:latin typeface="Avenir Black" panose="02000503020000020003" pitchFamily="2" charset="0"/>
              </a:rPr>
              <a:t>Links:</a:t>
            </a:r>
            <a:endParaRPr lang="en-US" b="1" dirty="0">
              <a:solidFill>
                <a:srgbClr val="C00000"/>
              </a:solidFill>
              <a:latin typeface="Avenir Black" panose="02000503020000020003" pitchFamily="2" charset="0"/>
            </a:endParaRPr>
          </a:p>
          <a:p>
            <a:pPr lvl="0"/>
            <a:r>
              <a:rPr lang="en-US" i="1" u="sng" dirty="0">
                <a:hlinkClick r:id="rId2">
                  <a:extLst>
                    <a:ext uri="{A12FA001-AC4F-418D-AE19-62706E023703}">
                      <ahyp:hlinkClr xmlns:ahyp="http://schemas.microsoft.com/office/drawing/2018/hyperlinkcolor" val="tx"/>
                    </a:ext>
                  </a:extLst>
                </a:hlinkClick>
              </a:rPr>
              <a:t>People are posting examples of how media can manipulate the truth</a:t>
            </a:r>
            <a:endParaRPr lang="en-US" dirty="0"/>
          </a:p>
          <a:p>
            <a:pPr lvl="0"/>
            <a:r>
              <a:rPr lang="en-US" i="1" u="sng" dirty="0">
                <a:hlinkClick r:id="rId3">
                  <a:extLst>
                    <a:ext uri="{A12FA001-AC4F-418D-AE19-62706E023703}">
                      <ahyp:hlinkClr xmlns:ahyp="http://schemas.microsoft.com/office/drawing/2018/hyperlinkcolor" val="tx"/>
                    </a:ext>
                  </a:extLst>
                </a:hlinkClick>
              </a:rPr>
              <a:t>Photographer disqualified from wildlife competition after winning with picture of a 'stuffed' anteater</a:t>
            </a:r>
            <a:endParaRPr lang="en-US" dirty="0"/>
          </a:p>
          <a:p>
            <a:r>
              <a:rPr lang="en-US" i="1" u="sng" dirty="0">
                <a:hlinkClick r:id="rId4">
                  <a:extLst>
                    <a:ext uri="{A12FA001-AC4F-418D-AE19-62706E023703}">
                      <ahyp:hlinkClr xmlns:ahyp="http://schemas.microsoft.com/office/drawing/2018/hyperlinkcolor" val="tx"/>
                    </a:ext>
                  </a:extLst>
                </a:hlinkClick>
              </a:rPr>
              <a:t>The Ambiguity of Pressing the Shutter – Ethics in Photojournalism</a:t>
            </a:r>
            <a:endParaRPr lang="en-US" i="1" u="sng" dirty="0"/>
          </a:p>
          <a:p>
            <a:r>
              <a:rPr lang="en-US" i="1" u="sng" dirty="0">
                <a:hlinkClick r:id="rId5">
                  <a:extLst>
                    <a:ext uri="{A12FA001-AC4F-418D-AE19-62706E023703}">
                      <ahyp:hlinkClr xmlns:ahyp="http://schemas.microsoft.com/office/drawing/2018/hyperlinkcolor" val="tx"/>
                    </a:ext>
                  </a:extLst>
                </a:hlinkClick>
              </a:rPr>
              <a:t>Altered Images: 150 years of posed a manipulated documentary photography</a:t>
            </a:r>
            <a:endParaRPr lang="en-US" dirty="0"/>
          </a:p>
        </p:txBody>
      </p:sp>
    </p:spTree>
    <p:extLst>
      <p:ext uri="{BB962C8B-B14F-4D97-AF65-F5344CB8AC3E}">
        <p14:creationId xmlns:p14="http://schemas.microsoft.com/office/powerpoint/2010/main" val="3344671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1150883" y="1330914"/>
            <a:ext cx="9890234" cy="1208198"/>
          </a:xfrm>
          <a:noFill/>
        </p:spPr>
        <p:txBody>
          <a:bodyPr>
            <a:normAutofit fontScale="90000"/>
          </a:bodyPr>
          <a:lstStyle/>
          <a:p>
            <a:pPr algn="l"/>
            <a:r>
              <a:rPr lang="en-US" dirty="0"/>
              <a:t>Having the right </a:t>
            </a:r>
            <a:br>
              <a:rPr lang="en-US" dirty="0"/>
            </a:br>
            <a:r>
              <a:rPr lang="en-US" dirty="0"/>
              <a:t>intentions </a:t>
            </a:r>
            <a:r>
              <a:rPr lang="en-US" dirty="0">
                <a:solidFill>
                  <a:srgbClr val="C00000"/>
                </a:solidFill>
              </a:rPr>
              <a:t>matter</a:t>
            </a:r>
          </a:p>
        </p:txBody>
      </p:sp>
      <p:sp>
        <p:nvSpPr>
          <p:cNvPr id="4" name="TextBox 3">
            <a:extLst>
              <a:ext uri="{FF2B5EF4-FFF2-40B4-BE49-F238E27FC236}">
                <a16:creationId xmlns:a16="http://schemas.microsoft.com/office/drawing/2014/main" id="{9BC5A6C2-E4E5-234B-A57C-185EC6CE32B8}"/>
              </a:ext>
            </a:extLst>
          </p:cNvPr>
          <p:cNvSpPr txBox="1"/>
          <p:nvPr/>
        </p:nvSpPr>
        <p:spPr>
          <a:xfrm>
            <a:off x="1430116" y="3132667"/>
            <a:ext cx="10131972" cy="301621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Treating your subjects well and with respect is extremely important in an industry like this</a:t>
            </a:r>
          </a:p>
          <a:p>
            <a:pPr marL="457200" indent="-457200">
              <a:spcAft>
                <a:spcPts val="1200"/>
              </a:spcAft>
              <a:buFont typeface="Arial" panose="020B0604020202020204" pitchFamily="34" charset="0"/>
              <a:buChar char="•"/>
            </a:pPr>
            <a:r>
              <a:rPr lang="en-US" sz="3200" dirty="0">
                <a:latin typeface="Avenir Book" panose="02000503020000020003" pitchFamily="2" charset="0"/>
              </a:rPr>
              <a:t>Ask yourself, “Why do I want to photograph them?”</a:t>
            </a:r>
          </a:p>
          <a:p>
            <a:pPr marL="457200" indent="-457200">
              <a:spcAft>
                <a:spcPts val="1200"/>
              </a:spcAft>
              <a:buFont typeface="Arial" panose="020B0604020202020204" pitchFamily="34" charset="0"/>
              <a:buChar char="•"/>
            </a:pPr>
            <a:r>
              <a:rPr lang="en-US" sz="3200" dirty="0">
                <a:latin typeface="Avenir Book" panose="02000503020000020003" pitchFamily="2" charset="0"/>
              </a:rPr>
              <a:t>Is it for the right reasons?</a:t>
            </a:r>
          </a:p>
          <a:p>
            <a:pPr marL="457200" indent="-457200">
              <a:spcAft>
                <a:spcPts val="1200"/>
              </a:spcAft>
              <a:buFont typeface="Arial" panose="020B0604020202020204" pitchFamily="34" charset="0"/>
              <a:buChar char="•"/>
            </a:pPr>
            <a:endParaRPr lang="en-US" sz="3200" u="sng" dirty="0">
              <a:latin typeface="Avenir Next" panose="020B0503020202020204" pitchFamily="34" charset="0"/>
            </a:endParaRPr>
          </a:p>
        </p:txBody>
      </p:sp>
    </p:spTree>
    <p:extLst>
      <p:ext uri="{BB962C8B-B14F-4D97-AF65-F5344CB8AC3E}">
        <p14:creationId xmlns:p14="http://schemas.microsoft.com/office/powerpoint/2010/main" val="353146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56969" y="1151300"/>
            <a:ext cx="9890234" cy="1208198"/>
          </a:xfrm>
          <a:noFill/>
        </p:spPr>
        <p:txBody>
          <a:bodyPr>
            <a:normAutofit/>
          </a:bodyPr>
          <a:lstStyle/>
          <a:p>
            <a:pPr algn="l"/>
            <a:r>
              <a:rPr lang="en-US" dirty="0"/>
              <a:t>Visual </a:t>
            </a:r>
            <a:r>
              <a:rPr lang="en-US" dirty="0">
                <a:solidFill>
                  <a:srgbClr val="C00000"/>
                </a:solidFill>
              </a:rPr>
              <a:t>literacy</a:t>
            </a:r>
          </a:p>
        </p:txBody>
      </p:sp>
      <p:sp>
        <p:nvSpPr>
          <p:cNvPr id="4" name="TextBox 3">
            <a:extLst>
              <a:ext uri="{FF2B5EF4-FFF2-40B4-BE49-F238E27FC236}">
                <a16:creationId xmlns:a16="http://schemas.microsoft.com/office/drawing/2014/main" id="{9BC5A6C2-E4E5-234B-A57C-185EC6CE32B8}"/>
              </a:ext>
            </a:extLst>
          </p:cNvPr>
          <p:cNvSpPr txBox="1"/>
          <p:nvPr/>
        </p:nvSpPr>
        <p:spPr>
          <a:xfrm>
            <a:off x="1030014" y="2659712"/>
            <a:ext cx="10131972" cy="335476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Developing visual literacy will teach you how to “read” what pictures are trying to say.</a:t>
            </a:r>
          </a:p>
          <a:p>
            <a:pPr marL="457200" indent="-457200">
              <a:spcAft>
                <a:spcPts val="1200"/>
              </a:spcAft>
              <a:buFont typeface="Arial" panose="020B0604020202020204" pitchFamily="34" charset="0"/>
              <a:buChar char="•"/>
            </a:pPr>
            <a:r>
              <a:rPr lang="en-US" sz="3200" dirty="0">
                <a:latin typeface="Avenir Book" panose="02000503020000020003" pitchFamily="2" charset="0"/>
              </a:rPr>
              <a:t>It’s important for visual storytellers so you can find meaning in other people’s images but — more importantly — in your own.</a:t>
            </a:r>
          </a:p>
          <a:p>
            <a:pPr marL="457200" indent="-457200">
              <a:spcAft>
                <a:spcPts val="1200"/>
              </a:spcAft>
              <a:buFont typeface="Arial" panose="020B0604020202020204" pitchFamily="34" charset="0"/>
              <a:buChar char="•"/>
            </a:pPr>
            <a:endParaRPr lang="en-US" sz="3200" u="sng" dirty="0">
              <a:latin typeface="Avenir Next" panose="020B0503020202020204" pitchFamily="34" charset="0"/>
            </a:endParaRPr>
          </a:p>
        </p:txBody>
      </p:sp>
    </p:spTree>
    <p:extLst>
      <p:ext uri="{BB962C8B-B14F-4D97-AF65-F5344CB8AC3E}">
        <p14:creationId xmlns:p14="http://schemas.microsoft.com/office/powerpoint/2010/main" val="233529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431123" y="242672"/>
            <a:ext cx="9890234" cy="1208198"/>
          </a:xfrm>
          <a:noFill/>
        </p:spPr>
        <p:txBody>
          <a:bodyPr>
            <a:normAutofit fontScale="90000"/>
          </a:bodyPr>
          <a:lstStyle/>
          <a:p>
            <a:pPr algn="l"/>
            <a:r>
              <a:rPr lang="en-US" dirty="0"/>
              <a:t>What makes a </a:t>
            </a:r>
            <a:r>
              <a:rPr lang="en-US" dirty="0">
                <a:solidFill>
                  <a:srgbClr val="C00000"/>
                </a:solidFill>
              </a:rPr>
              <a:t>good</a:t>
            </a:r>
            <a:r>
              <a:rPr lang="en-US" dirty="0"/>
              <a:t> photo?</a:t>
            </a:r>
            <a:endParaRPr lang="en-US" dirty="0">
              <a:solidFill>
                <a:srgbClr val="C00000"/>
              </a:solidFill>
            </a:endParaRPr>
          </a:p>
        </p:txBody>
      </p:sp>
      <p:sp>
        <p:nvSpPr>
          <p:cNvPr id="4" name="TextBox 3">
            <a:extLst>
              <a:ext uri="{FF2B5EF4-FFF2-40B4-BE49-F238E27FC236}">
                <a16:creationId xmlns:a16="http://schemas.microsoft.com/office/drawing/2014/main" id="{9BC5A6C2-E4E5-234B-A57C-185EC6CE32B8}"/>
              </a:ext>
            </a:extLst>
          </p:cNvPr>
          <p:cNvSpPr txBox="1"/>
          <p:nvPr/>
        </p:nvSpPr>
        <p:spPr>
          <a:xfrm>
            <a:off x="538700" y="1590720"/>
            <a:ext cx="10131972" cy="563231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What makes a “good” photo is subjective</a:t>
            </a:r>
          </a:p>
          <a:p>
            <a:pPr marL="457200" indent="-457200">
              <a:spcAft>
                <a:spcPts val="1200"/>
              </a:spcAft>
              <a:buFont typeface="Arial" panose="020B0604020202020204" pitchFamily="34" charset="0"/>
              <a:buChar char="•"/>
            </a:pPr>
            <a:r>
              <a:rPr lang="en-US" sz="3200" dirty="0">
                <a:latin typeface="Avenir Book" panose="02000503020000020003" pitchFamily="2" charset="0"/>
              </a:rPr>
              <a:t>But most photographers follow the same visual techniques to create interesting photos.</a:t>
            </a:r>
          </a:p>
          <a:p>
            <a:pPr marL="457200" indent="-457200">
              <a:spcAft>
                <a:spcPts val="1200"/>
              </a:spcAft>
              <a:buFont typeface="Arial" panose="020B0604020202020204" pitchFamily="34" charset="0"/>
              <a:buChar char="•"/>
            </a:pPr>
            <a:r>
              <a:rPr lang="en-US" sz="3200" dirty="0">
                <a:latin typeface="Avenir Book" panose="02000503020000020003" pitchFamily="2" charset="0"/>
              </a:rPr>
              <a:t>They use angles, framing, light and focus as some of they main ways they control what their photo conveys and to make good compositions</a:t>
            </a:r>
          </a:p>
          <a:p>
            <a:pPr marL="457200" indent="-457200">
              <a:spcAft>
                <a:spcPts val="1200"/>
              </a:spcAft>
              <a:buFont typeface="Arial" panose="020B0604020202020204" pitchFamily="34" charset="0"/>
              <a:buChar char="•"/>
            </a:pPr>
            <a:r>
              <a:rPr lang="en-US" sz="3200" b="1" u="sng" dirty="0">
                <a:latin typeface="Avenir Black" panose="02000503020000020003" pitchFamily="2" charset="0"/>
              </a:rPr>
              <a:t>Composition</a:t>
            </a:r>
            <a:r>
              <a:rPr lang="en-US" sz="3200" b="1" dirty="0">
                <a:latin typeface="Avenir Black" panose="02000503020000020003" pitchFamily="2" charset="0"/>
              </a:rPr>
              <a:t> </a:t>
            </a:r>
            <a:r>
              <a:rPr lang="en-US" sz="3200" dirty="0">
                <a:latin typeface="Avenir Book" panose="02000503020000020003" pitchFamily="2" charset="0"/>
              </a:rPr>
              <a:t>= How objects in a picture are positioned and how it draws the viewers’ eye to the most interesting part.</a:t>
            </a:r>
            <a:endParaRPr lang="en-US" sz="3200" b="1" u="sng" dirty="0">
              <a:latin typeface="Avenir Black" panose="02000503020000020003" pitchFamily="2" charset="0"/>
            </a:endParaRPr>
          </a:p>
          <a:p>
            <a:pPr marL="457200" indent="-457200">
              <a:spcAft>
                <a:spcPts val="1200"/>
              </a:spcAft>
              <a:buFont typeface="Arial" panose="020B0604020202020204" pitchFamily="34" charset="0"/>
              <a:buChar char="•"/>
            </a:pPr>
            <a:endParaRPr lang="en-US" sz="3200" u="sng" dirty="0">
              <a:latin typeface="Avenir Next" panose="020B0503020202020204" pitchFamily="34" charset="0"/>
            </a:endParaRPr>
          </a:p>
        </p:txBody>
      </p:sp>
    </p:spTree>
    <p:extLst>
      <p:ext uri="{BB962C8B-B14F-4D97-AF65-F5344CB8AC3E}">
        <p14:creationId xmlns:p14="http://schemas.microsoft.com/office/powerpoint/2010/main" val="134772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775326" y="824729"/>
            <a:ext cx="9890234" cy="1208198"/>
          </a:xfrm>
          <a:noFill/>
        </p:spPr>
        <p:txBody>
          <a:bodyPr>
            <a:normAutofit/>
          </a:bodyPr>
          <a:lstStyle/>
          <a:p>
            <a:pPr algn="l"/>
            <a:r>
              <a:rPr lang="en-US" dirty="0"/>
              <a:t>Connection is </a:t>
            </a:r>
            <a:r>
              <a:rPr lang="en-US" dirty="0">
                <a:solidFill>
                  <a:srgbClr val="C00000"/>
                </a:solidFill>
              </a:rPr>
              <a:t>key</a:t>
            </a:r>
          </a:p>
        </p:txBody>
      </p:sp>
      <p:sp>
        <p:nvSpPr>
          <p:cNvPr id="4" name="TextBox 3">
            <a:extLst>
              <a:ext uri="{FF2B5EF4-FFF2-40B4-BE49-F238E27FC236}">
                <a16:creationId xmlns:a16="http://schemas.microsoft.com/office/drawing/2014/main" id="{9BC5A6C2-E4E5-234B-A57C-185EC6CE32B8}"/>
              </a:ext>
            </a:extLst>
          </p:cNvPr>
          <p:cNvSpPr txBox="1"/>
          <p:nvPr/>
        </p:nvSpPr>
        <p:spPr>
          <a:xfrm>
            <a:off x="948371" y="2150261"/>
            <a:ext cx="10131972" cy="415498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A big part about making a “good” photo is what it looks like, yes.</a:t>
            </a:r>
          </a:p>
          <a:p>
            <a:pPr marL="457200" indent="-457200">
              <a:spcAft>
                <a:spcPts val="1200"/>
              </a:spcAft>
              <a:buFont typeface="Arial" panose="020B0604020202020204" pitchFamily="34" charset="0"/>
              <a:buChar char="•"/>
            </a:pPr>
            <a:r>
              <a:rPr lang="en-US" sz="3200" dirty="0">
                <a:latin typeface="Avenir Book" panose="02000503020000020003" pitchFamily="2" charset="0"/>
              </a:rPr>
              <a:t>But viewers also want to see and feel a </a:t>
            </a:r>
            <a:r>
              <a:rPr lang="en-US" sz="3200" b="1" i="1" dirty="0">
                <a:solidFill>
                  <a:srgbClr val="C00000"/>
                </a:solidFill>
                <a:latin typeface="Avenir Black" panose="02000503020000020003" pitchFamily="2" charset="0"/>
              </a:rPr>
              <a:t>connection </a:t>
            </a:r>
            <a:r>
              <a:rPr lang="en-US" sz="3200" dirty="0">
                <a:latin typeface="Avenir Book" panose="02000503020000020003" pitchFamily="2" charset="0"/>
              </a:rPr>
              <a:t>between:</a:t>
            </a:r>
          </a:p>
          <a:p>
            <a:pPr marL="914400" lvl="1" indent="-457200">
              <a:spcAft>
                <a:spcPts val="1200"/>
              </a:spcAft>
              <a:buFont typeface="Courier New" panose="02070309020205020404" pitchFamily="49" charset="0"/>
              <a:buChar char="o"/>
            </a:pPr>
            <a:r>
              <a:rPr lang="en-US" sz="3200" dirty="0">
                <a:latin typeface="Avenir Book" panose="02000503020000020003" pitchFamily="2" charset="0"/>
              </a:rPr>
              <a:t>Them and your subjects</a:t>
            </a:r>
          </a:p>
          <a:p>
            <a:pPr marL="914400" lvl="1" indent="-457200">
              <a:spcAft>
                <a:spcPts val="1200"/>
              </a:spcAft>
              <a:buFont typeface="Courier New" panose="02070309020205020404" pitchFamily="49" charset="0"/>
              <a:buChar char="o"/>
            </a:pPr>
            <a:r>
              <a:rPr lang="en-US" sz="3200" dirty="0">
                <a:latin typeface="Avenir Book" panose="02000503020000020003" pitchFamily="2" charset="0"/>
              </a:rPr>
              <a:t>You and your subjects</a:t>
            </a:r>
          </a:p>
          <a:p>
            <a:pPr marL="914400" lvl="1" indent="-457200">
              <a:spcAft>
                <a:spcPts val="1200"/>
              </a:spcAft>
              <a:buFont typeface="Courier New" panose="02070309020205020404" pitchFamily="49" charset="0"/>
              <a:buChar char="o"/>
            </a:pPr>
            <a:r>
              <a:rPr lang="en-US" sz="3200" dirty="0">
                <a:latin typeface="Avenir Book" panose="02000503020000020003" pitchFamily="2" charset="0"/>
              </a:rPr>
              <a:t>Subject and subject</a:t>
            </a:r>
            <a:endParaRPr lang="en-US" sz="3200" dirty="0">
              <a:latin typeface="Avenir Black" panose="02000503020000020003" pitchFamily="2" charset="0"/>
            </a:endParaRPr>
          </a:p>
        </p:txBody>
      </p:sp>
    </p:spTree>
    <p:extLst>
      <p:ext uri="{BB962C8B-B14F-4D97-AF65-F5344CB8AC3E}">
        <p14:creationId xmlns:p14="http://schemas.microsoft.com/office/powerpoint/2010/main" val="352377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548D3DE2-0806-BE4F-87AB-2D742C12EDAF}" vid="{5AE46AF0-8444-B340-9302-F4AF2B42C94B}"/>
    </a:ext>
  </a:extLst>
</a:theme>
</file>

<file path=docProps/app.xml><?xml version="1.0" encoding="utf-8"?>
<Properties xmlns="http://schemas.openxmlformats.org/officeDocument/2006/extended-properties" xmlns:vt="http://schemas.openxmlformats.org/officeDocument/2006/docPropsVTypes">
  <Template/>
  <TotalTime>47</TotalTime>
  <Words>701</Words>
  <Application>Microsoft Macintosh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Avenir Black</vt:lpstr>
      <vt:lpstr>Avenir Black Oblique</vt:lpstr>
      <vt:lpstr>Avenir Book</vt:lpstr>
      <vt:lpstr>Avenir Next</vt:lpstr>
      <vt:lpstr>Courier New</vt:lpstr>
      <vt:lpstr>Office Theme</vt:lpstr>
      <vt:lpstr>Journalistic ethics &amp; visual literacy</vt:lpstr>
      <vt:lpstr>Photo manipulation</vt:lpstr>
      <vt:lpstr>Scenario:</vt:lpstr>
      <vt:lpstr>Answer:</vt:lpstr>
      <vt:lpstr>PowerPoint Presentation</vt:lpstr>
      <vt:lpstr>Having the right  intentions matter</vt:lpstr>
      <vt:lpstr>Visual literacy</vt:lpstr>
      <vt:lpstr>What makes a good photo?</vt:lpstr>
      <vt:lpstr>Connection is key</vt:lpstr>
      <vt:lpstr>In-class activity</vt:lpstr>
      <vt:lpstr>Directions</vt:lpstr>
      <vt:lpstr>In-class activity</vt:lpstr>
      <vt:lpstr>Directions</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this class about?”</dc:title>
  <dc:creator>Woo, Monique C. (MU-Student)</dc:creator>
  <cp:lastModifiedBy>Woo, Monique C. (MU-Student)</cp:lastModifiedBy>
  <cp:revision>8</cp:revision>
  <dcterms:created xsi:type="dcterms:W3CDTF">2020-04-23T23:03:06Z</dcterms:created>
  <dcterms:modified xsi:type="dcterms:W3CDTF">2020-04-26T20:49:59Z</dcterms:modified>
</cp:coreProperties>
</file>