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95" r:id="rId3"/>
    <p:sldId id="294" r:id="rId4"/>
    <p:sldId id="291" r:id="rId5"/>
    <p:sldId id="299" r:id="rId6"/>
    <p:sldId id="257" r:id="rId7"/>
    <p:sldId id="296" r:id="rId8"/>
    <p:sldId id="300" r:id="rId9"/>
    <p:sldId id="301" r:id="rId10"/>
    <p:sldId id="297" r:id="rId11"/>
    <p:sldId id="302" r:id="rId12"/>
    <p:sldId id="287" r:id="rId13"/>
    <p:sldId id="293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327"/>
  </p:normalViewPr>
  <p:slideViewPr>
    <p:cSldViewPr snapToGrid="0" snapToObjects="1">
      <p:cViewPr varScale="1">
        <p:scale>
          <a:sx n="27" d="100"/>
          <a:sy n="27" d="100"/>
        </p:scale>
        <p:origin x="192" y="2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3T01:50:03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eativelive.com/blog/eleven-mobile-photography-tips/" TargetMode="External"/><Relationship Id="rId2" Type="http://schemas.openxmlformats.org/officeDocument/2006/relationships/hyperlink" Target="https://iphonephotographyschool.com/mobile-photography-tip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://angelajamesphotography.com/blo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op.anseladams.com/collections/original-photographs-by-ansel-adams" TargetMode="External"/><Relationship Id="rId2" Type="http://schemas.openxmlformats.org/officeDocument/2006/relationships/hyperlink" Target="https://www.magnumphotos.com/photographer/henri-cartier-bress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rdonparksfoundation.org/gordon-parks/photography-archive" TargetMode="External"/><Relationship Id="rId5" Type="http://schemas.openxmlformats.org/officeDocument/2006/relationships/hyperlink" Target="https://pro.magnumphotos.com/C.aspx?VP3=CMS3&amp;VF=MAGO31_10_VForm&amp;ERID=24KL535353" TargetMode="External"/><Relationship Id="rId4" Type="http://schemas.openxmlformats.org/officeDocument/2006/relationships/hyperlink" Target="https://www.moma.org/artists/3373?=undefined&amp;page=&amp;direction=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askmott/" TargetMode="External"/><Relationship Id="rId7" Type="http://schemas.openxmlformats.org/officeDocument/2006/relationships/hyperlink" Target="https://paulnicklen.com/stills/" TargetMode="External"/><Relationship Id="rId2" Type="http://schemas.openxmlformats.org/officeDocument/2006/relationships/hyperlink" Target="https://poy.org/77/2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tom_brenner/" TargetMode="External"/><Relationship Id="rId5" Type="http://schemas.openxmlformats.org/officeDocument/2006/relationships/hyperlink" Target="https://www.cpoy.org/index.php?s=WinningImages&amp;yr=74&amp;c=376" TargetMode="External"/><Relationship Id="rId4" Type="http://schemas.openxmlformats.org/officeDocument/2006/relationships/hyperlink" Target="https://www.instagram.com/rmillerphotoeditor/?hl=e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geographic.com/photography/best-pictures-2019/" TargetMode="External"/><Relationship Id="rId2" Type="http://schemas.openxmlformats.org/officeDocument/2006/relationships/hyperlink" Target="https://time.com/2019-photo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nn.com/interactive/2019/12/specials/year-in-pictures/" TargetMode="External"/><Relationship Id="rId4" Type="http://schemas.openxmlformats.org/officeDocument/2006/relationships/hyperlink" Target="https://www.nytimes.com/interactive/2019/world/year-in-pictur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247" y="5038344"/>
            <a:ext cx="11151505" cy="1208198"/>
          </a:xfrm>
        </p:spPr>
        <p:txBody>
          <a:bodyPr>
            <a:noAutofit/>
          </a:bodyPr>
          <a:lstStyle/>
          <a:p>
            <a:pPr algn="l"/>
            <a:r>
              <a:rPr lang="en-US" sz="9600" dirty="0"/>
              <a:t>Week 1:</a:t>
            </a:r>
            <a:br>
              <a:rPr lang="en-US" sz="9600" dirty="0">
                <a:solidFill>
                  <a:srgbClr val="C00000"/>
                </a:solidFill>
              </a:rPr>
            </a:br>
            <a:r>
              <a:rPr lang="en-US" sz="9600" dirty="0">
                <a:solidFill>
                  <a:srgbClr val="C00000"/>
                </a:solidFill>
              </a:rPr>
              <a:t>Welcome!</a:t>
            </a:r>
            <a:br>
              <a:rPr lang="en-US" sz="9600" dirty="0">
                <a:solidFill>
                  <a:srgbClr val="C00000"/>
                </a:solidFill>
              </a:rPr>
            </a:br>
            <a:endParaRPr lang="en-US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003" y="1264947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How to use our </a:t>
            </a:r>
            <a:r>
              <a:rPr lang="en-US" dirty="0">
                <a:solidFill>
                  <a:srgbClr val="C00000"/>
                </a:solidFill>
              </a:rPr>
              <a:t>cameras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5796" y="2766907"/>
            <a:ext cx="101319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*will depend on type of cameras being used*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9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2AAA-E68E-E34C-8567-09AE46AC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77"/>
            <a:ext cx="7612117" cy="4103624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  <a:latin typeface="Avenir Black" panose="02000503020000020003" pitchFamily="2" charset="0"/>
              </a:rPr>
              <a:t>Helpful articles for cell phone photography:</a:t>
            </a:r>
          </a:p>
          <a:p>
            <a:pPr lvl="0"/>
            <a:r>
              <a:rPr lang="en-US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 mobile photography tips every photographer should know</a:t>
            </a:r>
            <a:r>
              <a:rPr lang="en-US" dirty="0"/>
              <a:t> </a:t>
            </a:r>
          </a:p>
          <a:p>
            <a:pPr lvl="0"/>
            <a:r>
              <a:rPr lang="en-US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 mobile photography tips:  how to get better photos with your phone</a:t>
            </a:r>
            <a:r>
              <a:rPr lang="en-US" dirty="0"/>
              <a:t>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614" y="112920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619745" y="2681807"/>
            <a:ext cx="101319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This class will not only teach you photography but also give you a chance to tell your own story.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Through the workshop, we will be focusing on documenting your community.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Who/What is your </a:t>
            </a:r>
            <a:r>
              <a:rPr lang="en-US" sz="3200" b="1" i="1" dirty="0">
                <a:solidFill>
                  <a:srgbClr val="C00000"/>
                </a:solidFill>
                <a:latin typeface="Avenir Black Oblique" panose="02000503020000020003" pitchFamily="2" charset="0"/>
              </a:rPr>
              <a:t>community</a:t>
            </a:r>
            <a:r>
              <a:rPr lang="en-US" sz="3200" dirty="0">
                <a:latin typeface="Avenir Book" panose="02000503020000020003" pitchFamily="2" charset="0"/>
              </a:rPr>
              <a:t>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1F3610-B443-8B42-A567-BC099C6E6BB7}"/>
              </a:ext>
            </a:extLst>
          </p:cNvPr>
          <p:cNvCxnSpPr>
            <a:cxnSpLocks/>
            <a:stCxn id="7" idx="7"/>
          </p:cNvCxnSpPr>
          <p:nvPr/>
        </p:nvCxnSpPr>
        <p:spPr>
          <a:xfrm flipV="1">
            <a:off x="10035407" y="2154135"/>
            <a:ext cx="593176" cy="654692"/>
          </a:xfrm>
          <a:prstGeom prst="lin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49F4623-BABB-2840-BB7B-C65086773AD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7285478" y="2101153"/>
            <a:ext cx="686646" cy="707674"/>
          </a:xfrm>
          <a:prstGeom prst="lin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1B21E291-80CF-4F4E-BD8F-19282BD27BEB}"/>
              </a:ext>
            </a:extLst>
          </p:cNvPr>
          <p:cNvSpPr/>
          <p:nvPr/>
        </p:nvSpPr>
        <p:spPr>
          <a:xfrm>
            <a:off x="7544804" y="2675240"/>
            <a:ext cx="2917923" cy="912189"/>
          </a:xfrm>
          <a:prstGeom prst="ellips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Avenir Black" panose="02000503020000020003" pitchFamily="2" charset="0"/>
              </a:rPr>
              <a:t>COMMUNITY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E4F88D1-6F0C-BC49-BEFD-14E11C874D55}"/>
              </a:ext>
            </a:extLst>
          </p:cNvPr>
          <p:cNvSpPr txBox="1">
            <a:spLocks/>
          </p:cNvSpPr>
          <p:nvPr/>
        </p:nvSpPr>
        <p:spPr>
          <a:xfrm>
            <a:off x="484912" y="1746265"/>
            <a:ext cx="5920401" cy="12081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venir Black" panose="02000503020000020003" pitchFamily="2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Brainstorming</a:t>
            </a:r>
            <a:r>
              <a:rPr lang="en-US" dirty="0"/>
              <a:t> 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6CD79-4779-DD44-88E0-92C72811B9B7}"/>
              </a:ext>
            </a:extLst>
          </p:cNvPr>
          <p:cNvSpPr txBox="1"/>
          <p:nvPr/>
        </p:nvSpPr>
        <p:spPr>
          <a:xfrm>
            <a:off x="434978" y="2675240"/>
            <a:ext cx="592040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3200" dirty="0">
                <a:latin typeface="Avenir Book" panose="02000503020000020003" pitchFamily="2" charset="0"/>
              </a:rPr>
              <a:t>Define what community is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3200" dirty="0">
                <a:latin typeface="Avenir Book" panose="02000503020000020003" pitchFamily="2" charset="0"/>
              </a:rPr>
              <a:t>Write down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who</a:t>
            </a:r>
            <a:r>
              <a:rPr lang="en-US" sz="3200" dirty="0">
                <a:latin typeface="Avenir Book" panose="02000503020000020003" pitchFamily="2" charset="0"/>
              </a:rPr>
              <a:t> or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what</a:t>
            </a:r>
            <a:r>
              <a:rPr lang="en-US" sz="3200" dirty="0">
                <a:latin typeface="Avenir Book" panose="02000503020000020003" pitchFamily="2" charset="0"/>
              </a:rPr>
              <a:t> is a part of your community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3200" dirty="0">
                <a:latin typeface="Avenir Book" panose="02000503020000020003" pitchFamily="2" charset="0"/>
              </a:rPr>
              <a:t>Keep them! We will be using them in a later class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Book" panose="02000503020000020003" pitchFamily="2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8C109B4-C86D-0540-B35F-064050A1BEBF}"/>
              </a:ext>
            </a:extLst>
          </p:cNvPr>
          <p:cNvCxnSpPr>
            <a:cxnSpLocks/>
          </p:cNvCxnSpPr>
          <p:nvPr/>
        </p:nvCxnSpPr>
        <p:spPr>
          <a:xfrm flipH="1">
            <a:off x="7972124" y="3587429"/>
            <a:ext cx="452610" cy="1083469"/>
          </a:xfrm>
          <a:prstGeom prst="lin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EE23117-4DE4-7B46-B70B-A5492647540D}"/>
              </a:ext>
            </a:extLst>
          </p:cNvPr>
          <p:cNvCxnSpPr>
            <a:cxnSpLocks/>
          </p:cNvCxnSpPr>
          <p:nvPr/>
        </p:nvCxnSpPr>
        <p:spPr>
          <a:xfrm>
            <a:off x="10006066" y="3477701"/>
            <a:ext cx="640805" cy="728539"/>
          </a:xfrm>
          <a:prstGeom prst="lin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AB7B35C-EA22-6546-9C10-FAA9602BCEC1}"/>
              </a:ext>
            </a:extLst>
          </p:cNvPr>
          <p:cNvSpPr/>
          <p:nvPr/>
        </p:nvSpPr>
        <p:spPr>
          <a:xfrm>
            <a:off x="6047893" y="1235237"/>
            <a:ext cx="1580908" cy="906033"/>
          </a:xfrm>
          <a:prstGeom prst="ellips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lstStyle/>
          <a:p>
            <a:pPr algn="ctr"/>
            <a:endParaRPr lang="en-US" sz="2800" b="1" dirty="0">
              <a:solidFill>
                <a:srgbClr val="FFFFFF"/>
              </a:solidFill>
              <a:latin typeface="Avenir Black" panose="02000503020000020003" pitchFamily="2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08CA47F-6018-4245-970C-DFA84381A0F2}"/>
              </a:ext>
            </a:extLst>
          </p:cNvPr>
          <p:cNvSpPr/>
          <p:nvPr/>
        </p:nvSpPr>
        <p:spPr>
          <a:xfrm>
            <a:off x="10327285" y="1308389"/>
            <a:ext cx="1580908" cy="906033"/>
          </a:xfrm>
          <a:prstGeom prst="ellips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lstStyle/>
          <a:p>
            <a:pPr algn="ctr"/>
            <a:endParaRPr lang="en-US" sz="2800" b="1" dirty="0">
              <a:solidFill>
                <a:srgbClr val="FFFFFF"/>
              </a:solidFill>
              <a:latin typeface="Avenir Black" panose="02000503020000020003" pitchFamily="2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7D73345-0FFD-974A-BDA2-E09FEB48F0A6}"/>
              </a:ext>
            </a:extLst>
          </p:cNvPr>
          <p:cNvSpPr/>
          <p:nvPr/>
        </p:nvSpPr>
        <p:spPr>
          <a:xfrm>
            <a:off x="10107829" y="4216181"/>
            <a:ext cx="1580908" cy="906033"/>
          </a:xfrm>
          <a:prstGeom prst="ellips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lstStyle/>
          <a:p>
            <a:pPr algn="ctr"/>
            <a:endParaRPr lang="en-US" sz="2800" b="1" dirty="0">
              <a:solidFill>
                <a:srgbClr val="FFFFFF"/>
              </a:solidFill>
              <a:latin typeface="Avenir Black" panose="02000503020000020003" pitchFamily="2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57D22B0-DDDA-0941-893F-C4C969F44A2F}"/>
              </a:ext>
            </a:extLst>
          </p:cNvPr>
          <p:cNvSpPr/>
          <p:nvPr/>
        </p:nvSpPr>
        <p:spPr>
          <a:xfrm>
            <a:off x="6944005" y="4655093"/>
            <a:ext cx="1580908" cy="906033"/>
          </a:xfrm>
          <a:prstGeom prst="ellipse">
            <a:avLst/>
          </a:prstGeom>
          <a:solidFill>
            <a:srgbClr val="FFFFFF">
              <a:alpha val="5000"/>
            </a:srgbClr>
          </a:solidFill>
          <a:ln w="30856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lstStyle/>
          <a:p>
            <a:pPr algn="ctr"/>
            <a:endParaRPr lang="en-US" sz="2800" b="1" dirty="0">
              <a:solidFill>
                <a:srgbClr val="FFFFFF"/>
              </a:solidFill>
              <a:latin typeface="Avenir Blac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6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935" y="1305502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</a:t>
            </a:r>
            <a:r>
              <a:rPr lang="en-US" dirty="0"/>
              <a:t>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554935" y="2997953"/>
            <a:ext cx="101319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For the next week, you will be photographing your ABC’s.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have to think not so literally to find things that are </a:t>
            </a:r>
            <a:r>
              <a:rPr lang="en-US" sz="3200" b="1" i="1" dirty="0">
                <a:latin typeface="Avenir Black Oblique" panose="02000503020000020003" pitchFamily="2" charset="0"/>
              </a:rPr>
              <a:t>shaped </a:t>
            </a:r>
            <a:r>
              <a:rPr lang="en-US" sz="3200" dirty="0">
                <a:latin typeface="Avenir Book" panose="02000503020000020003" pitchFamily="2" charset="0"/>
              </a:rPr>
              <a:t>like every letter of the alphabet.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00000"/>
                </a:solidFill>
                <a:latin typeface="Avenir Book" panose="02000503020000020003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</a:t>
            </a:r>
            <a:endParaRPr lang="en-US" sz="3200" dirty="0">
              <a:solidFill>
                <a:srgbClr val="C00000"/>
              </a:solidFill>
              <a:latin typeface="Avenir Book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Book" panose="02000503020000020003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0652544-F560-4E4A-8A58-0917550E0CD8}"/>
                  </a:ext>
                </a:extLst>
              </p14:cNvPr>
              <p14:cNvContentPartPr/>
              <p14:nvPr/>
            </p14:nvContentPartPr>
            <p14:xfrm>
              <a:off x="1917172" y="1906059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0652544-F560-4E4A-8A58-0917550E0C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8172" y="1897419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688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90627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Introductions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448404" y="2397502"/>
            <a:ext cx="101319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 am I?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290552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90627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What are we </a:t>
            </a:r>
            <a:r>
              <a:rPr lang="en-US" dirty="0">
                <a:solidFill>
                  <a:srgbClr val="C00000"/>
                </a:solidFill>
              </a:rPr>
              <a:t>doing</a:t>
            </a:r>
            <a:r>
              <a:rPr lang="en-US" dirty="0"/>
              <a:t> here?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571018"/>
            <a:ext cx="101319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Photo workshop geared towards teaching you the fundamentals of photojournalism.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learn the basics of photography and through those skills tell your own story.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will be focusing on documenting your own lives and your own communities.</a:t>
            </a:r>
          </a:p>
        </p:txBody>
      </p:sp>
    </p:spTree>
    <p:extLst>
      <p:ext uri="{BB962C8B-B14F-4D97-AF65-F5344CB8AC3E}">
        <p14:creationId xmlns:p14="http://schemas.microsoft.com/office/powerpoint/2010/main" val="64671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710" y="1439918"/>
            <a:ext cx="9890234" cy="12081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What/Who is a</a:t>
            </a:r>
            <a:br>
              <a:rPr lang="en-US" dirty="0"/>
            </a:br>
            <a:r>
              <a:rPr lang="en-US" i="1" dirty="0">
                <a:solidFill>
                  <a:srgbClr val="C00000"/>
                </a:solidFill>
              </a:rPr>
              <a:t>photo</a:t>
            </a:r>
            <a:r>
              <a:rPr lang="en-US" i="1" dirty="0"/>
              <a:t>journalist?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08841" y="3090040"/>
            <a:ext cx="101319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venir Black" panose="02000503020000020003" pitchFamily="2" charset="0"/>
              </a:rPr>
              <a:t>Journalist </a:t>
            </a:r>
            <a:r>
              <a:rPr lang="en-US" sz="3200" dirty="0">
                <a:latin typeface="Avenir Book" panose="02000503020000020003" pitchFamily="2" charset="0"/>
              </a:rPr>
              <a:t>= someone who reports the news</a:t>
            </a:r>
          </a:p>
          <a:p>
            <a:endParaRPr lang="en-US" sz="3200" b="1" dirty="0">
              <a:latin typeface="Avenir Black" panose="02000503020000020003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venir Black" panose="02000503020000020003" pitchFamily="2" charset="0"/>
              </a:rPr>
              <a:t>Photojournalist </a:t>
            </a:r>
            <a:r>
              <a:rPr lang="en-US" sz="3200" dirty="0">
                <a:latin typeface="Avenir Book" panose="02000503020000020003" pitchFamily="2" charset="0"/>
              </a:rPr>
              <a:t>= someone who reports the news through </a:t>
            </a:r>
            <a:r>
              <a:rPr lang="en-US" sz="3200" u="sng" dirty="0">
                <a:latin typeface="Avenir Book" panose="02000503020000020003" pitchFamily="2" charset="0"/>
              </a:rPr>
              <a:t>pictures</a:t>
            </a:r>
          </a:p>
        </p:txBody>
      </p:sp>
    </p:spTree>
    <p:extLst>
      <p:ext uri="{BB962C8B-B14F-4D97-AF65-F5344CB8AC3E}">
        <p14:creationId xmlns:p14="http://schemas.microsoft.com/office/powerpoint/2010/main" val="321926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2AAA-E68E-E34C-8567-09AE46AC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77"/>
            <a:ext cx="10515600" cy="4103624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C00000"/>
                </a:solidFill>
                <a:latin typeface="Avenir Black" panose="02000503020000020003" pitchFamily="2" charset="0"/>
              </a:rPr>
              <a:t>Links:</a:t>
            </a:r>
            <a:endParaRPr lang="en-US" b="1" dirty="0">
              <a:solidFill>
                <a:srgbClr val="C00000"/>
              </a:solidFill>
              <a:latin typeface="Avenir Black" panose="02000503020000020003" pitchFamily="2" charset="0"/>
            </a:endParaRP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Henri Cartier-Bresson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Ansel Adams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Dorothea Lange</a:t>
            </a:r>
            <a:endParaRPr lang="en-US" dirty="0"/>
          </a:p>
          <a:p>
            <a:pPr lvl="0"/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 Capa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Gordon Parks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119179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How it </a:t>
            </a:r>
            <a:r>
              <a:rPr lang="en-US" dirty="0">
                <a:solidFill>
                  <a:srgbClr val="C00000"/>
                </a:solidFill>
              </a:rPr>
              <a:t>started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430116" y="2748619"/>
            <a:ext cx="101319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Ranged from documenting daily life, natural landscapes and even war.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As technology got better, photographers could do more with their cameras and capture moments in split seconds without the use of clunky gear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2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579" y="1246659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What it looks like </a:t>
            </a:r>
            <a:r>
              <a:rPr lang="en-US" dirty="0">
                <a:solidFill>
                  <a:srgbClr val="C00000"/>
                </a:solidFill>
              </a:rPr>
              <a:t>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030014" y="2648817"/>
            <a:ext cx="101319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There are </a:t>
            </a:r>
            <a:r>
              <a:rPr lang="en-US" sz="3200" b="1" i="1" dirty="0">
                <a:latin typeface="Avenir Black Oblique" panose="02000503020000020003" pitchFamily="2" charset="0"/>
              </a:rPr>
              <a:t>so</a:t>
            </a:r>
            <a:r>
              <a:rPr lang="en-US" sz="3200" dirty="0">
                <a:latin typeface="Avenir Book" panose="02000503020000020003" pitchFamily="2" charset="0"/>
              </a:rPr>
              <a:t> many different things you can do as a photojournalist today.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Sports, politics, wildlife, portraiture, etc.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Photojournalists are knowledgeable about current events and document history in a creative way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1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2AAA-E68E-E34C-8567-09AE46AC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77"/>
            <a:ext cx="10515600" cy="4103624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C00000"/>
                </a:solidFill>
                <a:latin typeface="Avenir Black" panose="02000503020000020003" pitchFamily="2" charset="0"/>
              </a:rPr>
              <a:t>Links:</a:t>
            </a:r>
            <a:endParaRPr lang="en-US" b="1" dirty="0">
              <a:solidFill>
                <a:srgbClr val="C00000"/>
              </a:solidFill>
              <a:latin typeface="Avenir Black" panose="02000503020000020003" pitchFamily="2" charset="0"/>
            </a:endParaRP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Sports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Wildlife</a:t>
            </a:r>
            <a:endParaRPr lang="en-US" dirty="0"/>
          </a:p>
          <a:p>
            <a:pPr lvl="0"/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Street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Portraiture</a:t>
            </a:r>
            <a:endParaRPr lang="en-US" dirty="0"/>
          </a:p>
          <a:p>
            <a:pPr lvl="0"/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Politics</a:t>
            </a:r>
            <a:endParaRPr lang="en-US" dirty="0"/>
          </a:p>
          <a:p>
            <a:pPr lvl="0"/>
            <a:r>
              <a:rPr lang="en-US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Underwater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4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2AAA-E68E-E34C-8567-09AE46AC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77"/>
            <a:ext cx="10515600" cy="4103624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C00000"/>
                </a:solidFill>
                <a:latin typeface="Avenir Black" panose="02000503020000020003" pitchFamily="2" charset="0"/>
              </a:rPr>
              <a:t>Photos of the year:</a:t>
            </a:r>
            <a:endParaRPr lang="en-US" b="1" dirty="0">
              <a:solidFill>
                <a:srgbClr val="C00000"/>
              </a:solidFill>
              <a:latin typeface="Avenir Black" panose="02000503020000020003" pitchFamily="2" charset="0"/>
            </a:endParaRPr>
          </a:p>
          <a:p>
            <a:pPr lvl="0"/>
            <a:r>
              <a:rPr lang="en-US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</a:t>
            </a:r>
            <a:endParaRPr lang="en-US" dirty="0"/>
          </a:p>
          <a:p>
            <a:pPr lvl="0"/>
            <a:r>
              <a:rPr lang="en-US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Geographic</a:t>
            </a:r>
            <a:r>
              <a:rPr lang="en-US" i="1" dirty="0"/>
              <a:t> </a:t>
            </a:r>
            <a:endParaRPr lang="en-US" dirty="0"/>
          </a:p>
          <a:p>
            <a:pPr lvl="0"/>
            <a:r>
              <a:rPr lang="en-US" i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New York Times</a:t>
            </a:r>
            <a:r>
              <a:rPr lang="en-US" i="1" dirty="0"/>
              <a:t> </a:t>
            </a:r>
            <a:endParaRPr lang="en-US" dirty="0"/>
          </a:p>
          <a:p>
            <a:pPr lvl="0"/>
            <a:r>
              <a:rPr lang="en-US" i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5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Template" id="{5BD2AE0B-E7BF-C540-A467-A9C2D098EA3A}" vid="{015FB67F-DD1F-E743-8D66-A45DCFD36E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351</Words>
  <Application>Microsoft Macintosh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Black</vt:lpstr>
      <vt:lpstr>Avenir Black Oblique</vt:lpstr>
      <vt:lpstr>Avenir Book</vt:lpstr>
      <vt:lpstr>Courier New</vt:lpstr>
      <vt:lpstr>Office Theme</vt:lpstr>
      <vt:lpstr>Week 1: Welcome! </vt:lpstr>
      <vt:lpstr>Introductions</vt:lpstr>
      <vt:lpstr>What are we doing here?</vt:lpstr>
      <vt:lpstr>What/Who is a photojournalist?</vt:lpstr>
      <vt:lpstr>PowerPoint Presentation</vt:lpstr>
      <vt:lpstr>How it started</vt:lpstr>
      <vt:lpstr>What it looks like today</vt:lpstr>
      <vt:lpstr>PowerPoint Presentation</vt:lpstr>
      <vt:lpstr>PowerPoint Presentation</vt:lpstr>
      <vt:lpstr>How to use our cameras</vt:lpstr>
      <vt:lpstr>PowerPoint Presentation</vt:lpstr>
      <vt:lpstr>In-class activity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13</cp:revision>
  <dcterms:created xsi:type="dcterms:W3CDTF">2020-04-16T17:27:09Z</dcterms:created>
  <dcterms:modified xsi:type="dcterms:W3CDTF">2020-04-26T21:04:01Z</dcterms:modified>
</cp:coreProperties>
</file>